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2" r:id="rId15"/>
    <p:sldId id="273" r:id="rId16"/>
    <p:sldId id="271" r:id="rId17"/>
    <p:sldId id="274" r:id="rId18"/>
    <p:sldId id="275" r:id="rId19"/>
    <p:sldId id="276" r:id="rId20"/>
    <p:sldId id="277" r:id="rId21"/>
    <p:sldId id="278" r:id="rId22"/>
    <p:sldId id="27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82" y="86"/>
      </p:cViewPr>
      <p:guideLst>
        <p:guide pos="816"/>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79E84F4-053B-4E69-B45B-522301451A79}" type="datetimeFigureOut">
              <a:rPr lang="ur-PK" smtClean="0"/>
              <a:t>12/08/1441</a:t>
            </a:fld>
            <a:endParaRPr lang="ur-PK"/>
          </a:p>
        </p:txBody>
      </p:sp>
      <p:sp>
        <p:nvSpPr>
          <p:cNvPr id="5" name="Footer Placeholder 4"/>
          <p:cNvSpPr>
            <a:spLocks noGrp="1"/>
          </p:cNvSpPr>
          <p:nvPr>
            <p:ph type="ftr" sz="quarter" idx="11"/>
          </p:nvPr>
        </p:nvSpPr>
        <p:spPr>
          <a:xfrm>
            <a:off x="2416500" y="329307"/>
            <a:ext cx="4973915" cy="309201"/>
          </a:xfrm>
        </p:spPr>
        <p:txBody>
          <a:bodyPr/>
          <a:lstStyle/>
          <a:p>
            <a:endParaRPr lang="ur-PK"/>
          </a:p>
        </p:txBody>
      </p:sp>
      <p:sp>
        <p:nvSpPr>
          <p:cNvPr id="6" name="Slide Number Placeholder 5"/>
          <p:cNvSpPr>
            <a:spLocks noGrp="1"/>
          </p:cNvSpPr>
          <p:nvPr>
            <p:ph type="sldNum" sz="quarter" idx="12"/>
          </p:nvPr>
        </p:nvSpPr>
        <p:spPr>
          <a:xfrm>
            <a:off x="1437664" y="798973"/>
            <a:ext cx="811019" cy="503578"/>
          </a:xfrm>
        </p:spPr>
        <p:txBody>
          <a:bodyPr/>
          <a:lstStyle/>
          <a:p>
            <a:fld id="{A0467240-1DF4-4E46-BFC3-14712D2FEAEE}" type="slidenum">
              <a:rPr lang="ur-PK" smtClean="0"/>
              <a:t>‹#›</a:t>
            </a:fld>
            <a:endParaRPr lang="ur-PK"/>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66412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9E84F4-053B-4E69-B45B-522301451A79}" type="datetimeFigureOut">
              <a:rPr lang="ur-PK" smtClean="0"/>
              <a:t>12/08/1441</a:t>
            </a:fld>
            <a:endParaRPr lang="ur-PK"/>
          </a:p>
        </p:txBody>
      </p:sp>
      <p:sp>
        <p:nvSpPr>
          <p:cNvPr id="5" name="Footer Placeholder 4"/>
          <p:cNvSpPr>
            <a:spLocks noGrp="1"/>
          </p:cNvSpPr>
          <p:nvPr>
            <p:ph type="ftr" sz="quarter" idx="11"/>
          </p:nvPr>
        </p:nvSpPr>
        <p:spPr/>
        <p:txBody>
          <a:bodyPr/>
          <a:lstStyle/>
          <a:p>
            <a:endParaRPr lang="ur-PK"/>
          </a:p>
        </p:txBody>
      </p:sp>
      <p:sp>
        <p:nvSpPr>
          <p:cNvPr id="6" name="Slide Number Placeholder 5"/>
          <p:cNvSpPr>
            <a:spLocks noGrp="1"/>
          </p:cNvSpPr>
          <p:nvPr>
            <p:ph type="sldNum" sz="quarter" idx="12"/>
          </p:nvPr>
        </p:nvSpPr>
        <p:spPr/>
        <p:txBody>
          <a:bodyPr/>
          <a:lstStyle/>
          <a:p>
            <a:fld id="{A0467240-1DF4-4E46-BFC3-14712D2FEAEE}" type="slidenum">
              <a:rPr lang="ur-PK" smtClean="0"/>
              <a:t>‹#›</a:t>
            </a:fld>
            <a:endParaRPr lang="ur-PK"/>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94895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9E84F4-053B-4E69-B45B-522301451A79}" type="datetimeFigureOut">
              <a:rPr lang="ur-PK" smtClean="0"/>
              <a:t>12/08/1441</a:t>
            </a:fld>
            <a:endParaRPr lang="ur-PK"/>
          </a:p>
        </p:txBody>
      </p:sp>
      <p:sp>
        <p:nvSpPr>
          <p:cNvPr id="5" name="Footer Placeholder 4"/>
          <p:cNvSpPr>
            <a:spLocks noGrp="1"/>
          </p:cNvSpPr>
          <p:nvPr>
            <p:ph type="ftr" sz="quarter" idx="11"/>
          </p:nvPr>
        </p:nvSpPr>
        <p:spPr/>
        <p:txBody>
          <a:bodyPr/>
          <a:lstStyle/>
          <a:p>
            <a:endParaRPr lang="ur-PK"/>
          </a:p>
        </p:txBody>
      </p:sp>
      <p:sp>
        <p:nvSpPr>
          <p:cNvPr id="6" name="Slide Number Placeholder 5"/>
          <p:cNvSpPr>
            <a:spLocks noGrp="1"/>
          </p:cNvSpPr>
          <p:nvPr>
            <p:ph type="sldNum" sz="quarter" idx="12"/>
          </p:nvPr>
        </p:nvSpPr>
        <p:spPr/>
        <p:txBody>
          <a:bodyPr/>
          <a:lstStyle/>
          <a:p>
            <a:fld id="{A0467240-1DF4-4E46-BFC3-14712D2FEAEE}" type="slidenum">
              <a:rPr lang="ur-PK" smtClean="0"/>
              <a:t>‹#›</a:t>
            </a:fld>
            <a:endParaRPr lang="ur-PK"/>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59229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9E84F4-053B-4E69-B45B-522301451A79}" type="datetimeFigureOut">
              <a:rPr lang="ur-PK" smtClean="0"/>
              <a:t>12/08/1441</a:t>
            </a:fld>
            <a:endParaRPr lang="ur-PK"/>
          </a:p>
        </p:txBody>
      </p:sp>
      <p:sp>
        <p:nvSpPr>
          <p:cNvPr id="5" name="Footer Placeholder 4"/>
          <p:cNvSpPr>
            <a:spLocks noGrp="1"/>
          </p:cNvSpPr>
          <p:nvPr>
            <p:ph type="ftr" sz="quarter" idx="11"/>
          </p:nvPr>
        </p:nvSpPr>
        <p:spPr/>
        <p:txBody>
          <a:bodyPr/>
          <a:lstStyle/>
          <a:p>
            <a:endParaRPr lang="ur-PK"/>
          </a:p>
        </p:txBody>
      </p:sp>
      <p:sp>
        <p:nvSpPr>
          <p:cNvPr id="6" name="Slide Number Placeholder 5"/>
          <p:cNvSpPr>
            <a:spLocks noGrp="1"/>
          </p:cNvSpPr>
          <p:nvPr>
            <p:ph type="sldNum" sz="quarter" idx="12"/>
          </p:nvPr>
        </p:nvSpPr>
        <p:spPr/>
        <p:txBody>
          <a:bodyPr/>
          <a:lstStyle/>
          <a:p>
            <a:fld id="{A0467240-1DF4-4E46-BFC3-14712D2FEAEE}" type="slidenum">
              <a:rPr lang="ur-PK" smtClean="0"/>
              <a:t>‹#›</a:t>
            </a:fld>
            <a:endParaRPr lang="ur-PK"/>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80032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9E84F4-053B-4E69-B45B-522301451A79}" type="datetimeFigureOut">
              <a:rPr lang="ur-PK" smtClean="0"/>
              <a:t>12/08/1441</a:t>
            </a:fld>
            <a:endParaRPr lang="ur-PK"/>
          </a:p>
        </p:txBody>
      </p:sp>
      <p:sp>
        <p:nvSpPr>
          <p:cNvPr id="5" name="Footer Placeholder 4"/>
          <p:cNvSpPr>
            <a:spLocks noGrp="1"/>
          </p:cNvSpPr>
          <p:nvPr>
            <p:ph type="ftr" sz="quarter" idx="11"/>
          </p:nvPr>
        </p:nvSpPr>
        <p:spPr/>
        <p:txBody>
          <a:bodyPr/>
          <a:lstStyle/>
          <a:p>
            <a:endParaRPr lang="ur-PK"/>
          </a:p>
        </p:txBody>
      </p:sp>
      <p:sp>
        <p:nvSpPr>
          <p:cNvPr id="6" name="Slide Number Placeholder 5"/>
          <p:cNvSpPr>
            <a:spLocks noGrp="1"/>
          </p:cNvSpPr>
          <p:nvPr>
            <p:ph type="sldNum" sz="quarter" idx="12"/>
          </p:nvPr>
        </p:nvSpPr>
        <p:spPr/>
        <p:txBody>
          <a:bodyPr/>
          <a:lstStyle/>
          <a:p>
            <a:fld id="{A0467240-1DF4-4E46-BFC3-14712D2FEAEE}" type="slidenum">
              <a:rPr lang="ur-PK" smtClean="0"/>
              <a:t>‹#›</a:t>
            </a:fld>
            <a:endParaRPr lang="ur-PK"/>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22638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79E84F4-053B-4E69-B45B-522301451A79}" type="datetimeFigureOut">
              <a:rPr lang="ur-PK" smtClean="0"/>
              <a:t>12/08/1441</a:t>
            </a:fld>
            <a:endParaRPr lang="ur-PK"/>
          </a:p>
        </p:txBody>
      </p:sp>
      <p:sp>
        <p:nvSpPr>
          <p:cNvPr id="6" name="Footer Placeholder 5"/>
          <p:cNvSpPr>
            <a:spLocks noGrp="1"/>
          </p:cNvSpPr>
          <p:nvPr>
            <p:ph type="ftr" sz="quarter" idx="11"/>
          </p:nvPr>
        </p:nvSpPr>
        <p:spPr/>
        <p:txBody>
          <a:bodyPr/>
          <a:lstStyle/>
          <a:p>
            <a:endParaRPr lang="ur-PK"/>
          </a:p>
        </p:txBody>
      </p:sp>
      <p:sp>
        <p:nvSpPr>
          <p:cNvPr id="7" name="Slide Number Placeholder 6"/>
          <p:cNvSpPr>
            <a:spLocks noGrp="1"/>
          </p:cNvSpPr>
          <p:nvPr>
            <p:ph type="sldNum" sz="quarter" idx="12"/>
          </p:nvPr>
        </p:nvSpPr>
        <p:spPr/>
        <p:txBody>
          <a:bodyPr/>
          <a:lstStyle/>
          <a:p>
            <a:fld id="{A0467240-1DF4-4E46-BFC3-14712D2FEAEE}" type="slidenum">
              <a:rPr lang="ur-PK" smtClean="0"/>
              <a:t>‹#›</a:t>
            </a:fld>
            <a:endParaRPr lang="ur-PK"/>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61832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9E84F4-053B-4E69-B45B-522301451A79}" type="datetimeFigureOut">
              <a:rPr lang="ur-PK" smtClean="0"/>
              <a:t>12/08/1441</a:t>
            </a:fld>
            <a:endParaRPr lang="ur-PK"/>
          </a:p>
        </p:txBody>
      </p:sp>
      <p:sp>
        <p:nvSpPr>
          <p:cNvPr id="8" name="Footer Placeholder 7"/>
          <p:cNvSpPr>
            <a:spLocks noGrp="1"/>
          </p:cNvSpPr>
          <p:nvPr>
            <p:ph type="ftr" sz="quarter" idx="11"/>
          </p:nvPr>
        </p:nvSpPr>
        <p:spPr/>
        <p:txBody>
          <a:bodyPr/>
          <a:lstStyle/>
          <a:p>
            <a:endParaRPr lang="ur-PK"/>
          </a:p>
        </p:txBody>
      </p:sp>
      <p:sp>
        <p:nvSpPr>
          <p:cNvPr id="9" name="Slide Number Placeholder 8"/>
          <p:cNvSpPr>
            <a:spLocks noGrp="1"/>
          </p:cNvSpPr>
          <p:nvPr>
            <p:ph type="sldNum" sz="quarter" idx="12"/>
          </p:nvPr>
        </p:nvSpPr>
        <p:spPr/>
        <p:txBody>
          <a:bodyPr/>
          <a:lstStyle/>
          <a:p>
            <a:fld id="{A0467240-1DF4-4E46-BFC3-14712D2FEAEE}" type="slidenum">
              <a:rPr lang="ur-PK" smtClean="0"/>
              <a:t>‹#›</a:t>
            </a:fld>
            <a:endParaRPr lang="ur-PK"/>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71208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79E84F4-053B-4E69-B45B-522301451A79}" type="datetimeFigureOut">
              <a:rPr lang="ur-PK" smtClean="0"/>
              <a:t>12/08/1441</a:t>
            </a:fld>
            <a:endParaRPr lang="ur-PK"/>
          </a:p>
        </p:txBody>
      </p:sp>
      <p:sp>
        <p:nvSpPr>
          <p:cNvPr id="4" name="Footer Placeholder 3"/>
          <p:cNvSpPr>
            <a:spLocks noGrp="1"/>
          </p:cNvSpPr>
          <p:nvPr>
            <p:ph type="ftr" sz="quarter" idx="11"/>
          </p:nvPr>
        </p:nvSpPr>
        <p:spPr/>
        <p:txBody>
          <a:bodyPr/>
          <a:lstStyle/>
          <a:p>
            <a:endParaRPr lang="ur-PK"/>
          </a:p>
        </p:txBody>
      </p:sp>
      <p:sp>
        <p:nvSpPr>
          <p:cNvPr id="5" name="Slide Number Placeholder 4"/>
          <p:cNvSpPr>
            <a:spLocks noGrp="1"/>
          </p:cNvSpPr>
          <p:nvPr>
            <p:ph type="sldNum" sz="quarter" idx="12"/>
          </p:nvPr>
        </p:nvSpPr>
        <p:spPr/>
        <p:txBody>
          <a:bodyPr/>
          <a:lstStyle/>
          <a:p>
            <a:fld id="{A0467240-1DF4-4E46-BFC3-14712D2FEAEE}" type="slidenum">
              <a:rPr lang="ur-PK" smtClean="0"/>
              <a:t>‹#›</a:t>
            </a:fld>
            <a:endParaRPr lang="ur-PK"/>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0090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9E84F4-053B-4E69-B45B-522301451A79}" type="datetimeFigureOut">
              <a:rPr lang="ur-PK" smtClean="0"/>
              <a:t>12/08/1441</a:t>
            </a:fld>
            <a:endParaRPr lang="ur-PK"/>
          </a:p>
        </p:txBody>
      </p:sp>
      <p:sp>
        <p:nvSpPr>
          <p:cNvPr id="3" name="Footer Placeholder 2"/>
          <p:cNvSpPr>
            <a:spLocks noGrp="1"/>
          </p:cNvSpPr>
          <p:nvPr>
            <p:ph type="ftr" sz="quarter" idx="11"/>
          </p:nvPr>
        </p:nvSpPr>
        <p:spPr/>
        <p:txBody>
          <a:bodyPr/>
          <a:lstStyle/>
          <a:p>
            <a:endParaRPr lang="ur-PK"/>
          </a:p>
        </p:txBody>
      </p:sp>
      <p:sp>
        <p:nvSpPr>
          <p:cNvPr id="4" name="Slide Number Placeholder 3"/>
          <p:cNvSpPr>
            <a:spLocks noGrp="1"/>
          </p:cNvSpPr>
          <p:nvPr>
            <p:ph type="sldNum" sz="quarter" idx="12"/>
          </p:nvPr>
        </p:nvSpPr>
        <p:spPr/>
        <p:txBody>
          <a:bodyPr/>
          <a:lstStyle/>
          <a:p>
            <a:fld id="{A0467240-1DF4-4E46-BFC3-14712D2FEAEE}" type="slidenum">
              <a:rPr lang="ur-PK" smtClean="0"/>
              <a:t>‹#›</a:t>
            </a:fld>
            <a:endParaRPr lang="ur-PK"/>
          </a:p>
        </p:txBody>
      </p:sp>
    </p:spTree>
    <p:extLst>
      <p:ext uri="{BB962C8B-B14F-4D97-AF65-F5344CB8AC3E}">
        <p14:creationId xmlns:p14="http://schemas.microsoft.com/office/powerpoint/2010/main" val="4236576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9E84F4-053B-4E69-B45B-522301451A79}" type="datetimeFigureOut">
              <a:rPr lang="ur-PK" smtClean="0"/>
              <a:t>12/08/1441</a:t>
            </a:fld>
            <a:endParaRPr lang="ur-PK"/>
          </a:p>
        </p:txBody>
      </p:sp>
      <p:sp>
        <p:nvSpPr>
          <p:cNvPr id="6" name="Footer Placeholder 5"/>
          <p:cNvSpPr>
            <a:spLocks noGrp="1"/>
          </p:cNvSpPr>
          <p:nvPr>
            <p:ph type="ftr" sz="quarter" idx="11"/>
          </p:nvPr>
        </p:nvSpPr>
        <p:spPr/>
        <p:txBody>
          <a:bodyPr/>
          <a:lstStyle/>
          <a:p>
            <a:endParaRPr lang="ur-PK"/>
          </a:p>
        </p:txBody>
      </p:sp>
      <p:sp>
        <p:nvSpPr>
          <p:cNvPr id="7" name="Slide Number Placeholder 6"/>
          <p:cNvSpPr>
            <a:spLocks noGrp="1"/>
          </p:cNvSpPr>
          <p:nvPr>
            <p:ph type="sldNum" sz="quarter" idx="12"/>
          </p:nvPr>
        </p:nvSpPr>
        <p:spPr/>
        <p:txBody>
          <a:bodyPr/>
          <a:lstStyle/>
          <a:p>
            <a:fld id="{A0467240-1DF4-4E46-BFC3-14712D2FEAEE}" type="slidenum">
              <a:rPr lang="ur-PK" smtClean="0"/>
              <a:t>‹#›</a:t>
            </a:fld>
            <a:endParaRPr lang="ur-PK"/>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98620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A79E84F4-053B-4E69-B45B-522301451A79}" type="datetimeFigureOut">
              <a:rPr lang="ur-PK" smtClean="0"/>
              <a:t>12/08/1441</a:t>
            </a:fld>
            <a:endParaRPr lang="ur-PK"/>
          </a:p>
        </p:txBody>
      </p:sp>
      <p:sp>
        <p:nvSpPr>
          <p:cNvPr id="6" name="Footer Placeholder 5"/>
          <p:cNvSpPr>
            <a:spLocks noGrp="1"/>
          </p:cNvSpPr>
          <p:nvPr>
            <p:ph type="ftr" sz="quarter" idx="11"/>
          </p:nvPr>
        </p:nvSpPr>
        <p:spPr>
          <a:xfrm>
            <a:off x="1447382" y="318640"/>
            <a:ext cx="5541004" cy="320931"/>
          </a:xfrm>
        </p:spPr>
        <p:txBody>
          <a:bodyPr/>
          <a:lstStyle/>
          <a:p>
            <a:endParaRPr lang="ur-PK"/>
          </a:p>
        </p:txBody>
      </p:sp>
      <p:sp>
        <p:nvSpPr>
          <p:cNvPr id="7" name="Slide Number Placeholder 6"/>
          <p:cNvSpPr>
            <a:spLocks noGrp="1"/>
          </p:cNvSpPr>
          <p:nvPr>
            <p:ph type="sldNum" sz="quarter" idx="12"/>
          </p:nvPr>
        </p:nvSpPr>
        <p:spPr/>
        <p:txBody>
          <a:bodyPr/>
          <a:lstStyle/>
          <a:p>
            <a:fld id="{A0467240-1DF4-4E46-BFC3-14712D2FEAEE}" type="slidenum">
              <a:rPr lang="ur-PK" smtClean="0"/>
              <a:t>‹#›</a:t>
            </a:fld>
            <a:endParaRPr lang="ur-PK"/>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44680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A79E84F4-053B-4E69-B45B-522301451A79}" type="datetimeFigureOut">
              <a:rPr lang="ur-PK" smtClean="0"/>
              <a:t>12/08/1441</a:t>
            </a:fld>
            <a:endParaRPr lang="ur-PK"/>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ur-PK"/>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A0467240-1DF4-4E46-BFC3-14712D2FEAEE}" type="slidenum">
              <a:rPr lang="ur-PK" smtClean="0"/>
              <a:t>‹#›</a:t>
            </a:fld>
            <a:endParaRPr lang="ur-PK"/>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2574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F9C3F-242E-43C0-A7FE-0FD58E110B71}"/>
              </a:ext>
            </a:extLst>
          </p:cNvPr>
          <p:cNvSpPr>
            <a:spLocks noGrp="1"/>
          </p:cNvSpPr>
          <p:nvPr>
            <p:ph type="title"/>
          </p:nvPr>
        </p:nvSpPr>
        <p:spPr>
          <a:xfrm>
            <a:off x="824049" y="2379765"/>
            <a:ext cx="9603275" cy="1049235"/>
          </a:xfrm>
        </p:spPr>
        <p:txBody>
          <a:bodyPr>
            <a:noAutofit/>
          </a:bodyPr>
          <a:lstStyle/>
          <a:p>
            <a:r>
              <a:rPr lang="ur-PK" sz="7200" b="1" dirty="0"/>
              <a:t>سیاسی نظام اسلام</a:t>
            </a:r>
            <a:r>
              <a:rPr lang="en-US" sz="7200" b="1" dirty="0"/>
              <a:t>            : </a:t>
            </a:r>
            <a:endParaRPr lang="ur-PK" sz="7200" b="1" dirty="0"/>
          </a:p>
        </p:txBody>
      </p:sp>
    </p:spTree>
    <p:extLst>
      <p:ext uri="{BB962C8B-B14F-4D97-AF65-F5344CB8AC3E}">
        <p14:creationId xmlns:p14="http://schemas.microsoft.com/office/powerpoint/2010/main" val="2056033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99A1F-74DB-4655-801B-EA873F789825}"/>
              </a:ext>
            </a:extLst>
          </p:cNvPr>
          <p:cNvSpPr>
            <a:spLocks noGrp="1"/>
          </p:cNvSpPr>
          <p:nvPr>
            <p:ph type="title"/>
          </p:nvPr>
        </p:nvSpPr>
        <p:spPr/>
        <p:txBody>
          <a:bodyPr/>
          <a:lstStyle/>
          <a:p>
            <a:r>
              <a:rPr lang="ur-PK" i="1" dirty="0"/>
              <a:t>قانون شورٰی (مشاورت):</a:t>
            </a:r>
            <a:r>
              <a:rPr lang="en-US" i="1" dirty="0"/>
              <a:t>                                                     </a:t>
            </a:r>
            <a:endParaRPr lang="ur-PK" dirty="0"/>
          </a:p>
        </p:txBody>
      </p:sp>
      <p:sp>
        <p:nvSpPr>
          <p:cNvPr id="3" name="Content Placeholder 2">
            <a:extLst>
              <a:ext uri="{FF2B5EF4-FFF2-40B4-BE49-F238E27FC236}">
                <a16:creationId xmlns:a16="http://schemas.microsoft.com/office/drawing/2014/main" id="{4EED7D75-4D45-4B8A-BC96-A5C1D9152165}"/>
              </a:ext>
            </a:extLst>
          </p:cNvPr>
          <p:cNvSpPr>
            <a:spLocks noGrp="1"/>
          </p:cNvSpPr>
          <p:nvPr>
            <p:ph idx="1"/>
          </p:nvPr>
        </p:nvSpPr>
        <p:spPr/>
        <p:txBody>
          <a:bodyPr/>
          <a:lstStyle/>
          <a:p>
            <a:r>
              <a:rPr lang="ur-PK" dirty="0"/>
              <a:t>اسلام ہمیں ایک حکومت کو چلانے ، قانون سازی اور فیصلے کو شورٰی کے عمل سے بنانے کے لیے سکھاتی ہے ۔ </a:t>
            </a:r>
            <a:endParaRPr lang="en-US" dirty="0"/>
          </a:p>
          <a:p>
            <a:r>
              <a:rPr lang="ur-PK" dirty="0"/>
              <a:t>شورٰی کا مطلب ہے کہ "ماہرین کے ساتھ مشاورت سے فیصلے کرنا" </a:t>
            </a:r>
            <a:endParaRPr lang="en-US" dirty="0"/>
          </a:p>
          <a:p>
            <a:r>
              <a:rPr lang="ur-PK" dirty="0"/>
              <a:t> یہ اسلامی سیاسی نظام کا ایک اہم حصہ ہے ۔</a:t>
            </a:r>
            <a:endParaRPr lang="en-US" dirty="0"/>
          </a:p>
          <a:p>
            <a:r>
              <a:rPr lang="ur-PK" dirty="0"/>
              <a:t> آمریت ، بادشاہت ، اسلام میں اوٹوکریکی کی کوئی گنجائش نہیں ہے ۔</a:t>
            </a:r>
          </a:p>
        </p:txBody>
      </p:sp>
    </p:spTree>
    <p:extLst>
      <p:ext uri="{BB962C8B-B14F-4D97-AF65-F5344CB8AC3E}">
        <p14:creationId xmlns:p14="http://schemas.microsoft.com/office/powerpoint/2010/main" val="2823959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DDCB0-E7B1-41E4-9105-FB7B090BB783}"/>
              </a:ext>
            </a:extLst>
          </p:cNvPr>
          <p:cNvSpPr>
            <a:spLocks noGrp="1"/>
          </p:cNvSpPr>
          <p:nvPr>
            <p:ph type="title"/>
          </p:nvPr>
        </p:nvSpPr>
        <p:spPr/>
        <p:txBody>
          <a:bodyPr/>
          <a:lstStyle/>
          <a:p>
            <a:r>
              <a:rPr lang="ur-PK" i="1" dirty="0"/>
              <a:t>حکومت کی احتساب:</a:t>
            </a:r>
            <a:r>
              <a:rPr lang="en-US" i="1" dirty="0"/>
              <a:t>                                                          </a:t>
            </a:r>
            <a:endParaRPr lang="ur-PK" dirty="0"/>
          </a:p>
        </p:txBody>
      </p:sp>
      <p:sp>
        <p:nvSpPr>
          <p:cNvPr id="3" name="Content Placeholder 2">
            <a:extLst>
              <a:ext uri="{FF2B5EF4-FFF2-40B4-BE49-F238E27FC236}">
                <a16:creationId xmlns:a16="http://schemas.microsoft.com/office/drawing/2014/main" id="{081F0701-60A9-4081-8925-83B3E150FAEA}"/>
              </a:ext>
            </a:extLst>
          </p:cNvPr>
          <p:cNvSpPr>
            <a:spLocks noGrp="1"/>
          </p:cNvSpPr>
          <p:nvPr>
            <p:ph idx="1"/>
          </p:nvPr>
        </p:nvSpPr>
        <p:spPr/>
        <p:txBody>
          <a:bodyPr>
            <a:normAutofit/>
          </a:bodyPr>
          <a:lstStyle/>
          <a:p>
            <a:r>
              <a:rPr lang="ur-PK" dirty="0"/>
              <a:t>اسلامی سیاسی نظام حکمران اور حکومت کو سب سے پہلے اللہ اور پھر لوگوں کے لئے ذمہ دار بناتا ہے ۔ </a:t>
            </a:r>
            <a:endParaRPr lang="en-US" dirty="0"/>
          </a:p>
          <a:p>
            <a:r>
              <a:rPr lang="ur-PK" dirty="0"/>
              <a:t> ہمیں یہاں یاد رکھنا چاہیے کہ دونوں حکمران اور حکومت  اللہ کے خلیفہ ہیں ،</a:t>
            </a:r>
          </a:p>
          <a:p>
            <a:r>
              <a:rPr lang="ur-PK" dirty="0"/>
              <a:t> نہ کہ وہ اپنے آقا کا بندہ ہیں ۔ </a:t>
            </a:r>
          </a:p>
          <a:p>
            <a:r>
              <a:rPr lang="ur-PK" dirty="0"/>
              <a:t> حکمران کی ذمہ داری حکومت کے مقابلے میں ہیاوار ہے ۔</a:t>
            </a:r>
          </a:p>
        </p:txBody>
      </p:sp>
    </p:spTree>
    <p:extLst>
      <p:ext uri="{BB962C8B-B14F-4D97-AF65-F5344CB8AC3E}">
        <p14:creationId xmlns:p14="http://schemas.microsoft.com/office/powerpoint/2010/main" val="1236459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149BC-91F3-42BF-A0BD-9807978E8198}"/>
              </a:ext>
            </a:extLst>
          </p:cNvPr>
          <p:cNvSpPr>
            <a:spLocks noGrp="1"/>
          </p:cNvSpPr>
          <p:nvPr>
            <p:ph type="title"/>
          </p:nvPr>
        </p:nvSpPr>
        <p:spPr/>
        <p:txBody>
          <a:bodyPr/>
          <a:lstStyle/>
          <a:p>
            <a:r>
              <a:rPr lang="ur-PK" i="1" dirty="0"/>
              <a:t>عدلیہ کی آزادی:</a:t>
            </a:r>
            <a:r>
              <a:rPr lang="en-US" i="1" dirty="0"/>
              <a:t>                                                                </a:t>
            </a:r>
            <a:endParaRPr lang="ur-PK" dirty="0"/>
          </a:p>
        </p:txBody>
      </p:sp>
      <p:sp>
        <p:nvSpPr>
          <p:cNvPr id="3" name="Content Placeholder 2">
            <a:extLst>
              <a:ext uri="{FF2B5EF4-FFF2-40B4-BE49-F238E27FC236}">
                <a16:creationId xmlns:a16="http://schemas.microsoft.com/office/drawing/2014/main" id="{11DF2C52-95E5-4155-A67A-8EF7BF0C2ECB}"/>
              </a:ext>
            </a:extLst>
          </p:cNvPr>
          <p:cNvSpPr>
            <a:spLocks noGrp="1"/>
          </p:cNvSpPr>
          <p:nvPr>
            <p:ph idx="1"/>
          </p:nvPr>
        </p:nvSpPr>
        <p:spPr/>
        <p:txBody>
          <a:bodyPr/>
          <a:lstStyle/>
          <a:p>
            <a:r>
              <a:rPr lang="ur-PK" dirty="0"/>
              <a:t>اسلامی سیاسی نظام میں عدلیہ ایگزیکٹو سے آزاد ہے ۔ </a:t>
            </a:r>
            <a:endParaRPr lang="en-US" dirty="0"/>
          </a:p>
          <a:p>
            <a:r>
              <a:rPr lang="ur-PK" dirty="0"/>
              <a:t> ریاست کے سربراہ یا کسی بھی سرکاری وزیر کو عدالت میں بلایا جا سکتا ہے اگر ضروری ہو تو. </a:t>
            </a:r>
            <a:endParaRPr lang="en-US" dirty="0"/>
          </a:p>
          <a:p>
            <a:r>
              <a:rPr lang="ur-PK" dirty="0"/>
              <a:t> انہیں دوسرے شہریوں سے کوئی مختلف سلوک نہیں کیا جائے گا ۔</a:t>
            </a:r>
          </a:p>
        </p:txBody>
      </p:sp>
    </p:spTree>
    <p:extLst>
      <p:ext uri="{BB962C8B-B14F-4D97-AF65-F5344CB8AC3E}">
        <p14:creationId xmlns:p14="http://schemas.microsoft.com/office/powerpoint/2010/main" val="3802073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2C9FC-5FB4-4862-9AD6-81551440CF03}"/>
              </a:ext>
            </a:extLst>
          </p:cNvPr>
          <p:cNvSpPr>
            <a:spLocks noGrp="1"/>
          </p:cNvSpPr>
          <p:nvPr>
            <p:ph type="title"/>
          </p:nvPr>
        </p:nvSpPr>
        <p:spPr>
          <a:xfrm>
            <a:off x="1451579" y="804519"/>
            <a:ext cx="9603275" cy="1049235"/>
          </a:xfrm>
        </p:spPr>
        <p:txBody>
          <a:bodyPr>
            <a:normAutofit/>
          </a:bodyPr>
          <a:lstStyle/>
          <a:p>
            <a:r>
              <a:rPr lang="ur-PK" b="1" i="1" dirty="0"/>
              <a:t>خلافت:</a:t>
            </a:r>
            <a:r>
              <a:rPr lang="en-US" b="1" i="1" dirty="0"/>
              <a:t>                                                                         </a:t>
            </a:r>
            <a:endParaRPr lang="ur-PK" dirty="0"/>
          </a:p>
        </p:txBody>
      </p:sp>
      <p:sp>
        <p:nvSpPr>
          <p:cNvPr id="3" name="Content Placeholder 2">
            <a:extLst>
              <a:ext uri="{FF2B5EF4-FFF2-40B4-BE49-F238E27FC236}">
                <a16:creationId xmlns:a16="http://schemas.microsoft.com/office/drawing/2014/main" id="{E9D08FA6-C529-4D6D-8B04-D91DAA74FF74}"/>
              </a:ext>
            </a:extLst>
          </p:cNvPr>
          <p:cNvSpPr>
            <a:spLocks noGrp="1"/>
          </p:cNvSpPr>
          <p:nvPr>
            <p:ph idx="1"/>
          </p:nvPr>
        </p:nvSpPr>
        <p:spPr/>
        <p:txBody>
          <a:bodyPr>
            <a:normAutofit/>
          </a:bodyPr>
          <a:lstStyle/>
          <a:p>
            <a:r>
              <a:rPr lang="ur-PK" dirty="0"/>
              <a:t>"نسلی اشرافیہ" پر یقین نہیں رکھتے جس میں سپریم پاور مخصوص نسب یا نسل تک محدود ہے ۔ کوئی خلیفہ رشید نے اپنے بیٹے کو مقرر کیا جانشین  کہالیفہ کی سات شرائط ہونا ضروری ہے: مسلم,, ریزریشن, مفت, مرد, بالغ (بالاگہ), العدل (فصیح عقل کے برعکس), حکم کی صلاحیت رکھتا ہے (قادر)  کو جوابدہ ہے اور اگر مجرم پایا تو قانون کی طرف سے سزا دی جا سکتی ہے. جج کو تبدیل نہیں کر سکتا اگر وہ کہالیفہ کے خلاف مقدمہ سنتے ہیں ۔</a:t>
            </a:r>
          </a:p>
        </p:txBody>
      </p:sp>
    </p:spTree>
    <p:extLst>
      <p:ext uri="{BB962C8B-B14F-4D97-AF65-F5344CB8AC3E}">
        <p14:creationId xmlns:p14="http://schemas.microsoft.com/office/powerpoint/2010/main" val="1502851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C7A6B-5737-4FC2-8614-966E49481240}"/>
              </a:ext>
            </a:extLst>
          </p:cNvPr>
          <p:cNvSpPr>
            <a:spLocks noGrp="1"/>
          </p:cNvSpPr>
          <p:nvPr>
            <p:ph type="title"/>
          </p:nvPr>
        </p:nvSpPr>
        <p:spPr/>
        <p:txBody>
          <a:bodyPr/>
          <a:lstStyle/>
          <a:p>
            <a:r>
              <a:rPr lang="ur-PK" b="1" i="1" dirty="0"/>
              <a:t>خلافت:</a:t>
            </a:r>
            <a:r>
              <a:rPr lang="en-US" b="1" i="1" dirty="0"/>
              <a:t>                                                                          </a:t>
            </a:r>
            <a:endParaRPr lang="ur-PK" dirty="0"/>
          </a:p>
        </p:txBody>
      </p:sp>
      <p:sp>
        <p:nvSpPr>
          <p:cNvPr id="3" name="Content Placeholder 2">
            <a:extLst>
              <a:ext uri="{FF2B5EF4-FFF2-40B4-BE49-F238E27FC236}">
                <a16:creationId xmlns:a16="http://schemas.microsoft.com/office/drawing/2014/main" id="{9F958201-B5E0-4389-8455-D7A9F38D5647}"/>
              </a:ext>
            </a:extLst>
          </p:cNvPr>
          <p:cNvSpPr>
            <a:spLocks noGrp="1"/>
          </p:cNvSpPr>
          <p:nvPr>
            <p:ph idx="1"/>
          </p:nvPr>
        </p:nvSpPr>
        <p:spPr/>
        <p:txBody>
          <a:bodyPr>
            <a:normAutofit/>
          </a:bodyPr>
          <a:lstStyle/>
          <a:p>
            <a:r>
              <a:rPr lang="ur-PK" dirty="0"/>
              <a:t>یہ وہ لوگ ہیں جو خود مختار کے طور پر دیکھا جاتا ہے,</a:t>
            </a:r>
            <a:endParaRPr lang="en-US" dirty="0"/>
          </a:p>
          <a:p>
            <a:r>
              <a:rPr lang="ur-PK" dirty="0"/>
              <a:t> لفظ کے طور پر حکمرانی کرنے کے حق سے لطف اندوز دیموکراٹی سے حاصل کیا جاتا ہے,</a:t>
            </a:r>
            <a:endParaRPr lang="en-US" dirty="0"/>
          </a:p>
          <a:p>
            <a:r>
              <a:rPr lang="ur-PK" dirty="0"/>
              <a:t> ڈیمو</a:t>
            </a:r>
            <a:r>
              <a:rPr lang="en-US" dirty="0"/>
              <a:t>(Demo)</a:t>
            </a:r>
            <a:r>
              <a:rPr lang="ur-PK" dirty="0"/>
              <a:t> معنی جڑ (لوگوں) اور </a:t>
            </a:r>
            <a:r>
              <a:rPr lang="en-US" dirty="0"/>
              <a:t>  -  </a:t>
            </a:r>
            <a:r>
              <a:rPr lang="en-US" dirty="0" err="1"/>
              <a:t>kratos</a:t>
            </a:r>
            <a:r>
              <a:rPr lang="en-US" dirty="0"/>
              <a:t> ) </a:t>
            </a:r>
            <a:r>
              <a:rPr lang="ur-PK" dirty="0"/>
              <a:t>معنی</a:t>
            </a:r>
            <a:r>
              <a:rPr lang="en-US" dirty="0"/>
              <a:t> </a:t>
            </a:r>
            <a:r>
              <a:rPr lang="ur-PK" dirty="0"/>
              <a:t>قاعدہ</a:t>
            </a:r>
            <a:r>
              <a:rPr lang="en-US" dirty="0"/>
              <a:t>  </a:t>
            </a:r>
            <a:r>
              <a:rPr lang="ur-PK" dirty="0"/>
              <a:t>). </a:t>
            </a:r>
            <a:endParaRPr lang="en-US" dirty="0"/>
          </a:p>
          <a:p>
            <a:r>
              <a:rPr lang="ur-PK" dirty="0"/>
              <a:t> فیصلے صرف اکثریت کی بنیاد پر لے جایا جاتا ہے </a:t>
            </a:r>
            <a:r>
              <a:rPr lang="en-US" dirty="0"/>
              <a:t>-</a:t>
            </a:r>
          </a:p>
          <a:p>
            <a:r>
              <a:rPr lang="ur-PK" dirty="0"/>
              <a:t> چیف ایگزیکٹو  کی کابینہ یا پارلیمنٹ کے ارکان کے فیصلے پر نظر</a:t>
            </a:r>
            <a:r>
              <a:rPr lang="en-US" dirty="0"/>
              <a:t>-</a:t>
            </a:r>
          </a:p>
        </p:txBody>
      </p:sp>
    </p:spTree>
    <p:extLst>
      <p:ext uri="{BB962C8B-B14F-4D97-AF65-F5344CB8AC3E}">
        <p14:creationId xmlns:p14="http://schemas.microsoft.com/office/powerpoint/2010/main" val="809280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2BA98-D7E4-430B-9931-82F128139830}"/>
              </a:ext>
            </a:extLst>
          </p:cNvPr>
          <p:cNvSpPr>
            <a:spLocks noGrp="1"/>
          </p:cNvSpPr>
          <p:nvPr>
            <p:ph type="title"/>
          </p:nvPr>
        </p:nvSpPr>
        <p:spPr/>
        <p:txBody>
          <a:bodyPr/>
          <a:lstStyle/>
          <a:p>
            <a:r>
              <a:rPr lang="ur-PK" b="1" i="1" dirty="0"/>
              <a:t>خلافت:</a:t>
            </a:r>
            <a:r>
              <a:rPr lang="en-US" b="1" i="1" dirty="0"/>
              <a:t>                                                                          </a:t>
            </a:r>
            <a:endParaRPr lang="ur-PK" dirty="0"/>
          </a:p>
        </p:txBody>
      </p:sp>
      <p:sp>
        <p:nvSpPr>
          <p:cNvPr id="3" name="Content Placeholder 2">
            <a:extLst>
              <a:ext uri="{FF2B5EF4-FFF2-40B4-BE49-F238E27FC236}">
                <a16:creationId xmlns:a16="http://schemas.microsoft.com/office/drawing/2014/main" id="{A24F6A71-8A92-479D-8630-F200E596C6B7}"/>
              </a:ext>
            </a:extLst>
          </p:cNvPr>
          <p:cNvSpPr>
            <a:spLocks noGrp="1"/>
          </p:cNvSpPr>
          <p:nvPr>
            <p:ph idx="1"/>
          </p:nvPr>
        </p:nvSpPr>
        <p:spPr/>
        <p:txBody>
          <a:bodyPr>
            <a:normAutofit/>
          </a:bodyPr>
          <a:lstStyle/>
          <a:p>
            <a:r>
              <a:rPr lang="ur-PK" dirty="0"/>
              <a:t>قانون سازی کا ذریعہ:</a:t>
            </a:r>
            <a:endParaRPr lang="en-US" dirty="0"/>
          </a:p>
          <a:p>
            <a:r>
              <a:rPr lang="en-US" dirty="0"/>
              <a:t>   Devine </a:t>
            </a:r>
            <a:r>
              <a:rPr lang="ur-PK" dirty="0"/>
              <a:t>وحی (قرآن, سنت, اجمہ ', قایآس) شادی اور مالی معاہدوں کی طرح </a:t>
            </a:r>
            <a:r>
              <a:rPr lang="en-US" dirty="0"/>
              <a:t>-</a:t>
            </a:r>
          </a:p>
          <a:p>
            <a:r>
              <a:rPr lang="ur-PK" dirty="0"/>
              <a:t>, خلافت معاہدہ بھی وقت پابند نہیں ہے.</a:t>
            </a:r>
            <a:endParaRPr lang="en-US" dirty="0"/>
          </a:p>
          <a:p>
            <a:r>
              <a:rPr lang="ur-PK" dirty="0"/>
              <a:t> خلافت ایک بہت مستحکم سیاسی نظام ہے ۔</a:t>
            </a:r>
          </a:p>
        </p:txBody>
      </p:sp>
    </p:spTree>
    <p:extLst>
      <p:ext uri="{BB962C8B-B14F-4D97-AF65-F5344CB8AC3E}">
        <p14:creationId xmlns:p14="http://schemas.microsoft.com/office/powerpoint/2010/main" val="4222679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52347-F9F9-47DF-8CAB-6161DE275AE8}"/>
              </a:ext>
            </a:extLst>
          </p:cNvPr>
          <p:cNvSpPr>
            <a:spLocks noGrp="1"/>
          </p:cNvSpPr>
          <p:nvPr>
            <p:ph type="title"/>
          </p:nvPr>
        </p:nvSpPr>
        <p:spPr/>
        <p:txBody>
          <a:bodyPr/>
          <a:lstStyle/>
          <a:p>
            <a:r>
              <a:rPr lang="ur-PK" b="1" i="1" dirty="0"/>
              <a:t>بادشاہت:</a:t>
            </a:r>
            <a:r>
              <a:rPr lang="en-US" b="1" i="1" dirty="0"/>
              <a:t>                                                                      </a:t>
            </a:r>
            <a:endParaRPr lang="ur-PK" dirty="0"/>
          </a:p>
        </p:txBody>
      </p:sp>
      <p:sp>
        <p:nvSpPr>
          <p:cNvPr id="3" name="Content Placeholder 2">
            <a:extLst>
              <a:ext uri="{FF2B5EF4-FFF2-40B4-BE49-F238E27FC236}">
                <a16:creationId xmlns:a16="http://schemas.microsoft.com/office/drawing/2014/main" id="{AFCD76F6-DEF3-4229-BD98-42AB18D457FA}"/>
              </a:ext>
            </a:extLst>
          </p:cNvPr>
          <p:cNvSpPr>
            <a:spLocks noGrp="1"/>
          </p:cNvSpPr>
          <p:nvPr>
            <p:ph idx="1"/>
          </p:nvPr>
        </p:nvSpPr>
        <p:spPr/>
        <p:txBody>
          <a:bodyPr/>
          <a:lstStyle/>
          <a:p>
            <a:r>
              <a:rPr lang="ur-PK" dirty="0"/>
              <a:t>حکمران موروثی ہے</a:t>
            </a:r>
            <a:r>
              <a:rPr lang="en-US" dirty="0"/>
              <a:t>-</a:t>
            </a:r>
            <a:r>
              <a:rPr lang="ur-PK" dirty="0"/>
              <a:t> </a:t>
            </a:r>
            <a:endParaRPr lang="en-US" dirty="0"/>
          </a:p>
          <a:p>
            <a:r>
              <a:rPr lang="ur-PK" dirty="0"/>
              <a:t>اس کے خواص کو کسی بھی قانون کے جواب میں نہیں  چیلنج کیا جا سکتا ہے ، </a:t>
            </a:r>
            <a:endParaRPr lang="en-US" dirty="0"/>
          </a:p>
          <a:p>
            <a:r>
              <a:rPr lang="ur-PK" dirty="0"/>
              <a:t>اس کی قیادت فرعون کے دعوے کے لئے خدا بننے کے لئےھے-</a:t>
            </a:r>
            <a:r>
              <a:rPr lang="en-US" dirty="0"/>
              <a:t> </a:t>
            </a:r>
            <a:endParaRPr lang="ur-PK" dirty="0"/>
          </a:p>
        </p:txBody>
      </p:sp>
    </p:spTree>
    <p:extLst>
      <p:ext uri="{BB962C8B-B14F-4D97-AF65-F5344CB8AC3E}">
        <p14:creationId xmlns:p14="http://schemas.microsoft.com/office/powerpoint/2010/main" val="2212388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D2787-0FC7-45D4-BA3D-AE828E65DF5F}"/>
              </a:ext>
            </a:extLst>
          </p:cNvPr>
          <p:cNvSpPr>
            <a:spLocks noGrp="1"/>
          </p:cNvSpPr>
          <p:nvPr>
            <p:ph type="title"/>
          </p:nvPr>
        </p:nvSpPr>
        <p:spPr/>
        <p:txBody>
          <a:bodyPr/>
          <a:lstStyle/>
          <a:p>
            <a:r>
              <a:rPr lang="ur-PK" b="1" dirty="0"/>
              <a:t>جمہوریت:</a:t>
            </a:r>
            <a:r>
              <a:rPr lang="en-US" b="1" dirty="0"/>
              <a:t>                                                                        </a:t>
            </a:r>
            <a:endParaRPr lang="ur-PK" dirty="0"/>
          </a:p>
        </p:txBody>
      </p:sp>
      <p:sp>
        <p:nvSpPr>
          <p:cNvPr id="3" name="Content Placeholder 2">
            <a:extLst>
              <a:ext uri="{FF2B5EF4-FFF2-40B4-BE49-F238E27FC236}">
                <a16:creationId xmlns:a16="http://schemas.microsoft.com/office/drawing/2014/main" id="{E67AF0E4-B793-4128-869E-B4D29824B5C6}"/>
              </a:ext>
            </a:extLst>
          </p:cNvPr>
          <p:cNvSpPr>
            <a:spLocks noGrp="1"/>
          </p:cNvSpPr>
          <p:nvPr>
            <p:ph idx="1"/>
          </p:nvPr>
        </p:nvSpPr>
        <p:spPr/>
        <p:txBody>
          <a:bodyPr>
            <a:normAutofit/>
          </a:bodyPr>
          <a:lstStyle/>
          <a:p>
            <a:r>
              <a:rPr lang="ur-PK" dirty="0"/>
              <a:t>اللہ سبحانہ وتعالی کی حکمرانی </a:t>
            </a:r>
            <a:r>
              <a:rPr lang="en-US" dirty="0"/>
              <a:t>-</a:t>
            </a:r>
          </a:p>
          <a:p>
            <a:r>
              <a:rPr lang="ur-PK" dirty="0"/>
              <a:t> اکثریت پر غور کیا جاتا ہے ، لیکن مذہبی علماء اور دانشور </a:t>
            </a:r>
            <a:r>
              <a:rPr lang="en-US" dirty="0"/>
              <a:t>–</a:t>
            </a:r>
            <a:r>
              <a:rPr lang="ur-PK" dirty="0"/>
              <a:t> </a:t>
            </a:r>
            <a:endParaRPr lang="en-US" dirty="0"/>
          </a:p>
          <a:p>
            <a:r>
              <a:rPr lang="ur-PK" dirty="0"/>
              <a:t>خلیفہ دانشوروں کی کونسل کے ساتھ مشاورت لے ، لیکن وہ ان کے نقطہ نظر پر عمل کرنے کے لئے پابند نہیں ہے.</a:t>
            </a:r>
            <a:endParaRPr lang="en-US" dirty="0"/>
          </a:p>
          <a:p>
            <a:r>
              <a:rPr lang="ur-PK" dirty="0"/>
              <a:t>قانون سازی کا ذریعہ: انسانی ذہن (آزادی ، مورالاٹیس ، اقوالاٹیس) </a:t>
            </a:r>
            <a:r>
              <a:rPr lang="en-US" dirty="0"/>
              <a:t>-</a:t>
            </a:r>
          </a:p>
          <a:p>
            <a:r>
              <a:rPr lang="ur-PK" dirty="0"/>
              <a:t> وہ 5 سال کے ایک محدود وقت کے لئے منتخب ہے. کیوں ایک اچھا حکمران صرف پانچ سال کے لئے صرف حکومت کرنا چاہئے اور ایک برا حکمران پانچ طویل سال تک رہنا چاہئے ؟</a:t>
            </a:r>
          </a:p>
        </p:txBody>
      </p:sp>
    </p:spTree>
    <p:extLst>
      <p:ext uri="{BB962C8B-B14F-4D97-AF65-F5344CB8AC3E}">
        <p14:creationId xmlns:p14="http://schemas.microsoft.com/office/powerpoint/2010/main" val="2017934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D41F2-72E1-40D9-9680-486F2136E917}"/>
              </a:ext>
            </a:extLst>
          </p:cNvPr>
          <p:cNvSpPr>
            <a:spLocks noGrp="1"/>
          </p:cNvSpPr>
          <p:nvPr>
            <p:ph type="title"/>
          </p:nvPr>
        </p:nvSpPr>
        <p:spPr>
          <a:xfrm>
            <a:off x="1541226" y="2489884"/>
            <a:ext cx="9603275" cy="1049235"/>
          </a:xfrm>
        </p:spPr>
        <p:txBody>
          <a:bodyPr>
            <a:normAutofit/>
          </a:bodyPr>
          <a:lstStyle/>
          <a:p>
            <a:r>
              <a:rPr lang="ur-PK" sz="6600" b="1" dirty="0"/>
              <a:t>جمہوریت کی خامیاں</a:t>
            </a:r>
            <a:r>
              <a:rPr lang="en-US" sz="6600" b="1" dirty="0"/>
              <a:t>         </a:t>
            </a:r>
            <a:endParaRPr lang="ur-PK" sz="6600" b="1" dirty="0"/>
          </a:p>
        </p:txBody>
      </p:sp>
    </p:spTree>
    <p:extLst>
      <p:ext uri="{BB962C8B-B14F-4D97-AF65-F5344CB8AC3E}">
        <p14:creationId xmlns:p14="http://schemas.microsoft.com/office/powerpoint/2010/main" val="1336428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6660A-861B-4335-A5F4-8AE5C92C8D4A}"/>
              </a:ext>
            </a:extLst>
          </p:cNvPr>
          <p:cNvSpPr>
            <a:spLocks noGrp="1"/>
          </p:cNvSpPr>
          <p:nvPr>
            <p:ph type="title"/>
          </p:nvPr>
        </p:nvSpPr>
        <p:spPr/>
        <p:txBody>
          <a:bodyPr/>
          <a:lstStyle/>
          <a:p>
            <a:r>
              <a:rPr lang="ur-PK" b="1" dirty="0"/>
              <a:t>جمہوریت کی خامیاں</a:t>
            </a:r>
            <a:r>
              <a:rPr lang="en-US" b="1" dirty="0"/>
              <a:t>                                                        : </a:t>
            </a:r>
            <a:endParaRPr lang="ur-PK" dirty="0"/>
          </a:p>
        </p:txBody>
      </p:sp>
      <p:sp>
        <p:nvSpPr>
          <p:cNvPr id="3" name="Content Placeholder 2">
            <a:extLst>
              <a:ext uri="{FF2B5EF4-FFF2-40B4-BE49-F238E27FC236}">
                <a16:creationId xmlns:a16="http://schemas.microsoft.com/office/drawing/2014/main" id="{2CE7540B-3AFA-4157-B96A-79648636FAED}"/>
              </a:ext>
            </a:extLst>
          </p:cNvPr>
          <p:cNvSpPr>
            <a:spLocks noGrp="1"/>
          </p:cNvSpPr>
          <p:nvPr>
            <p:ph idx="1"/>
          </p:nvPr>
        </p:nvSpPr>
        <p:spPr/>
        <p:txBody>
          <a:bodyPr>
            <a:normAutofit lnSpcReduction="10000"/>
          </a:bodyPr>
          <a:lstStyle/>
          <a:p>
            <a:r>
              <a:rPr lang="ur-PK" dirty="0"/>
              <a:t>پہلی دوش:</a:t>
            </a:r>
            <a:endParaRPr lang="en-US" dirty="0"/>
          </a:p>
          <a:p>
            <a:r>
              <a:rPr lang="ur-PK" dirty="0"/>
              <a:t>جمہوریت بنیادی طور پر اخلاقی ریلاٹاواسم کے نظریے کی پیروی کرتا ہے</a:t>
            </a:r>
            <a:endParaRPr lang="en-US" dirty="0"/>
          </a:p>
          <a:p>
            <a:pPr marL="0" indent="0">
              <a:buNone/>
            </a:pPr>
            <a:r>
              <a:rPr lang="ur-PK" dirty="0"/>
              <a:t> (اس بات کا یقین ہے کہ اس طرح کے حق اور غلط ، اچھائی اور کھوٹائی ، یا سچائی اور جھوٹ کے طور پر تصورات کو ثقافت سے ثقافت اور صورتحال کی صورت میں تبدیل کیا جاتا ہے) ، </a:t>
            </a:r>
            <a:endParaRPr lang="en-US" dirty="0"/>
          </a:p>
          <a:p>
            <a:r>
              <a:rPr lang="ur-PK" dirty="0"/>
              <a:t> صرف لوگ قیمت سے اتفاق کریں گے, کسی بھی قدر دیا جائے گا.  تو جمہوریت میں سوقیت کے لئے کوئی رکاوٹ نہیں ہے ،</a:t>
            </a:r>
            <a:endParaRPr lang="en-US" dirty="0"/>
          </a:p>
          <a:p>
            <a:r>
              <a:rPr lang="ur-PK" dirty="0"/>
              <a:t> کیونکہ کچھ بھی نہیں سمجھا جا سکتا ہے "برا" پر اتفاق کیا جائے گا "خراب"  پر برطانیہ میں شائع ہوا 4 ستمبر 1957</a:t>
            </a:r>
            <a:r>
              <a:rPr lang="en-US" dirty="0"/>
              <a:t>-</a:t>
            </a:r>
          </a:p>
        </p:txBody>
      </p:sp>
    </p:spTree>
    <p:extLst>
      <p:ext uri="{BB962C8B-B14F-4D97-AF65-F5344CB8AC3E}">
        <p14:creationId xmlns:p14="http://schemas.microsoft.com/office/powerpoint/2010/main" val="734794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A6F8C-4C46-4F73-866E-77AABC77B4C4}"/>
              </a:ext>
            </a:extLst>
          </p:cNvPr>
          <p:cNvSpPr>
            <a:spLocks noGrp="1"/>
          </p:cNvSpPr>
          <p:nvPr>
            <p:ph type="title"/>
          </p:nvPr>
        </p:nvSpPr>
        <p:spPr/>
        <p:txBody>
          <a:bodyPr/>
          <a:lstStyle/>
          <a:p>
            <a:r>
              <a:rPr lang="ur-PK" dirty="0"/>
              <a:t>سیاسی نظام اسلام</a:t>
            </a:r>
            <a:r>
              <a:rPr lang="en-US" dirty="0"/>
              <a:t>                                                            : </a:t>
            </a:r>
            <a:endParaRPr lang="ur-PK" dirty="0"/>
          </a:p>
        </p:txBody>
      </p:sp>
      <p:sp>
        <p:nvSpPr>
          <p:cNvPr id="3" name="Content Placeholder 2">
            <a:extLst>
              <a:ext uri="{FF2B5EF4-FFF2-40B4-BE49-F238E27FC236}">
                <a16:creationId xmlns:a16="http://schemas.microsoft.com/office/drawing/2014/main" id="{AFF03F6B-D283-4A72-9AEA-761F5A2151A2}"/>
              </a:ext>
            </a:extLst>
          </p:cNvPr>
          <p:cNvSpPr>
            <a:spLocks noGrp="1"/>
          </p:cNvSpPr>
          <p:nvPr>
            <p:ph idx="1"/>
          </p:nvPr>
        </p:nvSpPr>
        <p:spPr/>
        <p:txBody>
          <a:bodyPr>
            <a:normAutofit/>
          </a:bodyPr>
          <a:lstStyle/>
          <a:p>
            <a:r>
              <a:rPr lang="ur-PK" dirty="0"/>
              <a:t>اسلام مکمل ضابطہ حیات ہے ۔ یہ زندگی کی پوری سپیکٹرم پر محیط ہے ، ہمیں دکھا رہا ہے کہ تمام انسانی سرگرمیوں کو ایک آواز اور خوشگوار انداز میں کس طرح منظم کرنا ہے.  اور اسی طرح سیاست کے بارے میں یہ ہے. </a:t>
            </a:r>
          </a:p>
          <a:p>
            <a:r>
              <a:rPr lang="ur-PK" dirty="0"/>
              <a:t>سیاست:-</a:t>
            </a:r>
          </a:p>
          <a:p>
            <a:r>
              <a:rPr lang="ur-PK" dirty="0"/>
              <a:t>( یونانی زبان سے: پولاٹاکاوس ، معنی ، یا شہریوں سے متعلق ") ایک شہری یا انفرادی سطح پر دوسرے لوگوں کو متاثر کرنے کا عمل اور اصول ہے. </a:t>
            </a:r>
          </a:p>
          <a:p>
            <a:r>
              <a:rPr lang="ur-PK" dirty="0"/>
              <a:t> مزید بدقت ، یہ حکمرانی کے عہدوں کو حاصل کرنے اور ورزش کرنے کا حوالہ دیتا ہے-ایک انسانی کمیونٹی ، خاص طور پر ایک ریاست پر منظم کنٹرول.</a:t>
            </a:r>
          </a:p>
        </p:txBody>
      </p:sp>
    </p:spTree>
    <p:extLst>
      <p:ext uri="{BB962C8B-B14F-4D97-AF65-F5344CB8AC3E}">
        <p14:creationId xmlns:p14="http://schemas.microsoft.com/office/powerpoint/2010/main" val="39698525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C4BB9-7AAB-4124-84E8-3483A5CD5DB2}"/>
              </a:ext>
            </a:extLst>
          </p:cNvPr>
          <p:cNvSpPr>
            <a:spLocks noGrp="1"/>
          </p:cNvSpPr>
          <p:nvPr>
            <p:ph type="title"/>
          </p:nvPr>
        </p:nvSpPr>
        <p:spPr/>
        <p:txBody>
          <a:bodyPr/>
          <a:lstStyle/>
          <a:p>
            <a:r>
              <a:rPr lang="ur-PK" b="1" dirty="0"/>
              <a:t>جمہوریت کی خامیاں</a:t>
            </a:r>
            <a:r>
              <a:rPr lang="en-US" b="1" dirty="0"/>
              <a:t>                                                        : </a:t>
            </a:r>
            <a:endParaRPr lang="ur-PK" dirty="0"/>
          </a:p>
        </p:txBody>
      </p:sp>
      <p:sp>
        <p:nvSpPr>
          <p:cNvPr id="3" name="Content Placeholder 2">
            <a:extLst>
              <a:ext uri="{FF2B5EF4-FFF2-40B4-BE49-F238E27FC236}">
                <a16:creationId xmlns:a16="http://schemas.microsoft.com/office/drawing/2014/main" id="{322B4009-BAD0-4506-BE76-B54D3A8413DA}"/>
              </a:ext>
            </a:extLst>
          </p:cNvPr>
          <p:cNvSpPr>
            <a:spLocks noGrp="1"/>
          </p:cNvSpPr>
          <p:nvPr>
            <p:ph idx="1"/>
          </p:nvPr>
        </p:nvSpPr>
        <p:spPr/>
        <p:txBody>
          <a:bodyPr>
            <a:normAutofit/>
          </a:bodyPr>
          <a:lstStyle/>
          <a:p>
            <a:r>
              <a:rPr lang="ur-PK" dirty="0"/>
              <a:t>دوسری دوش: </a:t>
            </a:r>
            <a:endParaRPr lang="en-US" dirty="0"/>
          </a:p>
          <a:p>
            <a:r>
              <a:rPr lang="ur-PK" dirty="0"/>
              <a:t>ووٹ وزن میں نہیں گنے جاتے ہیں. یہ حقیقت ہے کہ دانشور ہمیشہ اعداد و شمار میں کم رہتے ہیں. </a:t>
            </a:r>
            <a:endParaRPr lang="en-US" dirty="0"/>
          </a:p>
          <a:p>
            <a:r>
              <a:rPr lang="ur-PK" dirty="0"/>
              <a:t> قرآن کہتا ہے: "اور اگر آپ زمین پر ان کی اکثریت کی اطاعت کرتے ہیں ، تو وہ آپ کو اللہ کی راہ کھو دیں گے" (6:116) </a:t>
            </a:r>
            <a:endParaRPr lang="en-US" dirty="0"/>
          </a:p>
          <a:p>
            <a:r>
              <a:rPr lang="ur-PK" dirty="0"/>
              <a:t>غیر مسلموں ہمیشہ اکثریت میں تھے ، لیکن نبیوں نے انہیں کبھی نہیں مانا ۔</a:t>
            </a:r>
          </a:p>
        </p:txBody>
      </p:sp>
    </p:spTree>
    <p:extLst>
      <p:ext uri="{BB962C8B-B14F-4D97-AF65-F5344CB8AC3E}">
        <p14:creationId xmlns:p14="http://schemas.microsoft.com/office/powerpoint/2010/main" val="14499138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B8C38-3598-4753-8CC0-81CB6911F322}"/>
              </a:ext>
            </a:extLst>
          </p:cNvPr>
          <p:cNvSpPr>
            <a:spLocks noGrp="1"/>
          </p:cNvSpPr>
          <p:nvPr>
            <p:ph type="title"/>
          </p:nvPr>
        </p:nvSpPr>
        <p:spPr/>
        <p:txBody>
          <a:bodyPr/>
          <a:lstStyle/>
          <a:p>
            <a:r>
              <a:rPr lang="ur-PK" b="1" dirty="0"/>
              <a:t>جمہوریت کی خامیاں</a:t>
            </a:r>
            <a:r>
              <a:rPr lang="en-US" b="1" dirty="0"/>
              <a:t>                                                        : </a:t>
            </a:r>
            <a:endParaRPr lang="ur-PK" dirty="0"/>
          </a:p>
        </p:txBody>
      </p:sp>
      <p:sp>
        <p:nvSpPr>
          <p:cNvPr id="3" name="Content Placeholder 2">
            <a:extLst>
              <a:ext uri="{FF2B5EF4-FFF2-40B4-BE49-F238E27FC236}">
                <a16:creationId xmlns:a16="http://schemas.microsoft.com/office/drawing/2014/main" id="{812A0461-495D-4979-9A73-4AEDF4F97B5A}"/>
              </a:ext>
            </a:extLst>
          </p:cNvPr>
          <p:cNvSpPr>
            <a:spLocks noGrp="1"/>
          </p:cNvSpPr>
          <p:nvPr>
            <p:ph idx="1"/>
          </p:nvPr>
        </p:nvSpPr>
        <p:spPr/>
        <p:txBody>
          <a:bodyPr>
            <a:normAutofit lnSpcReduction="10000"/>
          </a:bodyPr>
          <a:lstStyle/>
          <a:p>
            <a:r>
              <a:rPr lang="ur-PK" b="1" dirty="0"/>
              <a:t>تیسری غلطی:</a:t>
            </a:r>
            <a:endParaRPr lang="en-US" b="1" dirty="0"/>
          </a:p>
          <a:p>
            <a:r>
              <a:rPr lang="ur-PK" dirty="0"/>
              <a:t> چیف ایگزیکٹو پارلیمنٹ کے ارکان کے مشورہ لینے کے پابند ہے ، یہاں تک کہ اگر وہ اکیلے درست فیصلہ کے ساتھ کھڑا ہے ، لیکن اکثریت کے غلط نقطہ نظر جانا ہے. </a:t>
            </a:r>
            <a:endParaRPr lang="en-US" dirty="0"/>
          </a:p>
          <a:p>
            <a:r>
              <a:rPr lang="ur-PK" dirty="0"/>
              <a:t> اسلام کے دوران ، خلیفہ اتنی عقلمند سمجھا جاتا ہے کہ وہ اکثریت کو نظر انداز کر سکتے ہیں. </a:t>
            </a:r>
            <a:endParaRPr lang="en-US" dirty="0"/>
          </a:p>
          <a:p>
            <a:r>
              <a:rPr lang="ur-PK" dirty="0"/>
              <a:t>اللہ تعالی نے فرمایا: </a:t>
            </a:r>
            <a:r>
              <a:rPr lang="en-US" dirty="0"/>
              <a:t>“</a:t>
            </a:r>
            <a:r>
              <a:rPr lang="ur-PK" dirty="0"/>
              <a:t> اور معاملات میں ان سے مشورہ کریں ، پھر جب آپ نے فیصلہ کیا ہے کہ اللہ پر بھروسہ کر دیا جائے</a:t>
            </a:r>
            <a:r>
              <a:rPr lang="en-US" dirty="0"/>
              <a:t>”</a:t>
            </a:r>
            <a:r>
              <a:rPr lang="ur-PK" dirty="0"/>
              <a:t> (2:159) </a:t>
            </a:r>
            <a:r>
              <a:rPr lang="en-US" dirty="0"/>
              <a:t>-</a:t>
            </a:r>
          </a:p>
          <a:p>
            <a:r>
              <a:rPr lang="ur-PK" dirty="0"/>
              <a:t> حضرت ابو ابوبکر (ر) نے زکوٰۃ ریجاکٹرس کے خلاف جہاد کا اعلان کرتے ہوئے اکثریت کے خلاف تھا ، اس کے بعد تاریخ نے اپنی حکمت ثابت کر دی ۔</a:t>
            </a:r>
          </a:p>
        </p:txBody>
      </p:sp>
    </p:spTree>
    <p:extLst>
      <p:ext uri="{BB962C8B-B14F-4D97-AF65-F5344CB8AC3E}">
        <p14:creationId xmlns:p14="http://schemas.microsoft.com/office/powerpoint/2010/main" val="13284943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87944-7E43-471D-8476-6F3680974B23}"/>
              </a:ext>
            </a:extLst>
          </p:cNvPr>
          <p:cNvSpPr>
            <a:spLocks noGrp="1"/>
          </p:cNvSpPr>
          <p:nvPr>
            <p:ph type="title"/>
          </p:nvPr>
        </p:nvSpPr>
        <p:spPr/>
        <p:txBody>
          <a:bodyPr/>
          <a:lstStyle/>
          <a:p>
            <a:r>
              <a:rPr lang="ur-PK" b="1" dirty="0"/>
              <a:t>جمہوریت کی خامیاں</a:t>
            </a:r>
            <a:r>
              <a:rPr lang="en-US" b="1" dirty="0"/>
              <a:t>                                                        : </a:t>
            </a:r>
            <a:endParaRPr lang="ur-PK" dirty="0"/>
          </a:p>
        </p:txBody>
      </p:sp>
      <p:sp>
        <p:nvSpPr>
          <p:cNvPr id="3" name="Content Placeholder 2">
            <a:extLst>
              <a:ext uri="{FF2B5EF4-FFF2-40B4-BE49-F238E27FC236}">
                <a16:creationId xmlns:a16="http://schemas.microsoft.com/office/drawing/2014/main" id="{90E6A1FE-1BC1-4BD2-90BD-6ACCEAF3353C}"/>
              </a:ext>
            </a:extLst>
          </p:cNvPr>
          <p:cNvSpPr>
            <a:spLocks noGrp="1"/>
          </p:cNvSpPr>
          <p:nvPr>
            <p:ph idx="1"/>
          </p:nvPr>
        </p:nvSpPr>
        <p:spPr/>
        <p:txBody>
          <a:bodyPr/>
          <a:lstStyle/>
          <a:p>
            <a:r>
              <a:rPr lang="ur-PK" b="1" dirty="0"/>
              <a:t>چوتھی دوش </a:t>
            </a:r>
            <a:r>
              <a:rPr lang="en-US" b="1" dirty="0"/>
              <a:t>:</a:t>
            </a:r>
            <a:r>
              <a:rPr lang="ur-PK" dirty="0"/>
              <a:t> </a:t>
            </a:r>
            <a:endParaRPr lang="en-US" dirty="0"/>
          </a:p>
          <a:p>
            <a:r>
              <a:rPr lang="ur-PK" dirty="0"/>
              <a:t>کے بعد سے خلیفہ کسی بھی قانون سازی کی طاقت نہیں ہے وہ مجلس کی امت کی طرف سے قوانین بنانے کے لئے بلیک میل یا دباؤ نہیں کیا جا سکتا, </a:t>
            </a:r>
          </a:p>
          <a:p>
            <a:r>
              <a:rPr lang="ur-PK" dirty="0"/>
              <a:t>لابی یا عوام    </a:t>
            </a:r>
            <a:r>
              <a:rPr lang="en-US" dirty="0"/>
              <a:t>PM </a:t>
            </a:r>
            <a:r>
              <a:rPr lang="ur-PK" dirty="0"/>
              <a:t>دباؤ گروپوں کی طرف سے مسلط کیا جا سکتا ہے, (کثیر القومی, بی ایم ڈبلیو).</a:t>
            </a:r>
          </a:p>
        </p:txBody>
      </p:sp>
    </p:spTree>
    <p:extLst>
      <p:ext uri="{BB962C8B-B14F-4D97-AF65-F5344CB8AC3E}">
        <p14:creationId xmlns:p14="http://schemas.microsoft.com/office/powerpoint/2010/main" val="514347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788E3-293C-4778-BFAE-E5FF9E9D792A}"/>
              </a:ext>
            </a:extLst>
          </p:cNvPr>
          <p:cNvSpPr>
            <a:spLocks noGrp="1"/>
          </p:cNvSpPr>
          <p:nvPr>
            <p:ph type="title"/>
          </p:nvPr>
        </p:nvSpPr>
        <p:spPr/>
        <p:txBody>
          <a:bodyPr/>
          <a:lstStyle/>
          <a:p>
            <a:r>
              <a:rPr lang="ur-PK" dirty="0"/>
              <a:t>سیاسی نظام اسلام</a:t>
            </a:r>
            <a:r>
              <a:rPr lang="en-US" dirty="0"/>
              <a:t>                                                             : </a:t>
            </a:r>
            <a:endParaRPr lang="ur-PK" dirty="0"/>
          </a:p>
        </p:txBody>
      </p:sp>
      <p:sp>
        <p:nvSpPr>
          <p:cNvPr id="3" name="Content Placeholder 2">
            <a:extLst>
              <a:ext uri="{FF2B5EF4-FFF2-40B4-BE49-F238E27FC236}">
                <a16:creationId xmlns:a16="http://schemas.microsoft.com/office/drawing/2014/main" id="{E69BBFA6-FADD-4C8A-A87F-E276DC1332FD}"/>
              </a:ext>
            </a:extLst>
          </p:cNvPr>
          <p:cNvSpPr>
            <a:spLocks noGrp="1"/>
          </p:cNvSpPr>
          <p:nvPr>
            <p:ph idx="1"/>
          </p:nvPr>
        </p:nvSpPr>
        <p:spPr/>
        <p:txBody>
          <a:bodyPr>
            <a:normAutofit/>
          </a:bodyPr>
          <a:lstStyle/>
          <a:p>
            <a:r>
              <a:rPr lang="ur-PK" dirty="0"/>
              <a:t> سیاست کے بارے میں مسلمانوں کے دو انتہائی خیالات</a:t>
            </a:r>
            <a:endParaRPr lang="en-US" dirty="0"/>
          </a:p>
          <a:p>
            <a:r>
              <a:rPr lang="ur-PK" dirty="0"/>
              <a:t> 1. کچھ لوگ سیاست اور ریاست سے </a:t>
            </a:r>
            <a:r>
              <a:rPr lang="en-US" dirty="0" err="1"/>
              <a:t>Religión</a:t>
            </a:r>
            <a:r>
              <a:rPr lang="en-US" dirty="0"/>
              <a:t> </a:t>
            </a:r>
            <a:r>
              <a:rPr lang="ur-PK" dirty="0"/>
              <a:t>جدا, اس کے پیروکاروں کو اس کے اور خدا کے لئے کیا تھا کہ قیصر کو فراہم کرنے کے لئے اس کے پیرو سے پوچھ.</a:t>
            </a:r>
            <a:endParaRPr lang="en-US" dirty="0"/>
          </a:p>
          <a:p>
            <a:r>
              <a:rPr lang="ur-PK" dirty="0"/>
              <a:t> 2. کچھ پر غور کریں سیاست &amp; گوورونمانٹ اسلام کے </a:t>
            </a:r>
            <a:r>
              <a:rPr lang="en-US" dirty="0" err="1"/>
              <a:t>ultímate</a:t>
            </a:r>
            <a:r>
              <a:rPr lang="en-US" dirty="0"/>
              <a:t> </a:t>
            </a:r>
            <a:r>
              <a:rPr lang="ur-PK" dirty="0"/>
              <a:t>مقصد کے طور پر. تمام مذہبی سرگرمیاں, عبادت فارم اور الہی احکام حاصل کرنے اور برقرار رکھنے کے لئے آلات کے طور پر لیا جاتا ہے گوورونمانٹ</a:t>
            </a:r>
          </a:p>
        </p:txBody>
      </p:sp>
    </p:spTree>
    <p:extLst>
      <p:ext uri="{BB962C8B-B14F-4D97-AF65-F5344CB8AC3E}">
        <p14:creationId xmlns:p14="http://schemas.microsoft.com/office/powerpoint/2010/main" val="2882758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1F21E-312F-44D1-8BA0-5AA7C5E39189}"/>
              </a:ext>
            </a:extLst>
          </p:cNvPr>
          <p:cNvSpPr>
            <a:spLocks noGrp="1"/>
          </p:cNvSpPr>
          <p:nvPr>
            <p:ph type="title"/>
          </p:nvPr>
        </p:nvSpPr>
        <p:spPr/>
        <p:txBody>
          <a:bodyPr/>
          <a:lstStyle/>
          <a:p>
            <a:r>
              <a:rPr lang="ur-PK" dirty="0"/>
              <a:t>انتہا پسندی کے نتائج</a:t>
            </a:r>
            <a:r>
              <a:rPr lang="en-US" dirty="0"/>
              <a:t> </a:t>
            </a:r>
            <a:r>
              <a:rPr lang="ur-PK" dirty="0"/>
              <a:t>:</a:t>
            </a:r>
            <a:r>
              <a:rPr lang="en-US" dirty="0"/>
              <a:t>                                                         </a:t>
            </a:r>
            <a:endParaRPr lang="ur-PK" dirty="0"/>
          </a:p>
        </p:txBody>
      </p:sp>
      <p:sp>
        <p:nvSpPr>
          <p:cNvPr id="3" name="Content Placeholder 2">
            <a:extLst>
              <a:ext uri="{FF2B5EF4-FFF2-40B4-BE49-F238E27FC236}">
                <a16:creationId xmlns:a16="http://schemas.microsoft.com/office/drawing/2014/main" id="{5EC3EA79-54C3-4D31-83E2-6D48DC3C75D8}"/>
              </a:ext>
            </a:extLst>
          </p:cNvPr>
          <p:cNvSpPr>
            <a:spLocks noGrp="1"/>
          </p:cNvSpPr>
          <p:nvPr>
            <p:ph idx="1"/>
          </p:nvPr>
        </p:nvSpPr>
        <p:spPr/>
        <p:txBody>
          <a:bodyPr>
            <a:normAutofit/>
          </a:bodyPr>
          <a:lstStyle/>
          <a:p>
            <a:r>
              <a:rPr lang="ur-PK" dirty="0"/>
              <a:t>1. ترجیح کا آرڈر تبدیل ہو جاتا ہے. سیاسی سرگرمیاں "براہ راست عبادت" اور انفرادی طہارت سے برتر ہو جاتی ہیں ۔</a:t>
            </a:r>
            <a:endParaRPr lang="en-US" dirty="0"/>
          </a:p>
          <a:p>
            <a:r>
              <a:rPr lang="ur-PK" dirty="0"/>
              <a:t> نتیجے کے طور پر کارکنوں میں مضبوط کردار اور متقی صفات کی کمی </a:t>
            </a:r>
            <a:endParaRPr lang="en-US" dirty="0"/>
          </a:p>
          <a:p>
            <a:r>
              <a:rPr lang="ur-PK" dirty="0"/>
              <a:t> خلافت اہل کے لئے تحفہ ہے جبکہ... اللہ تعالی نے فرمایا: "اللہ نے تمہارے درمیان ان لوگوں کا وعدہ کیا ہے جو ایمان لائے اور نیک اعمال کام کرتے ہیں تاکہ وہ ان کو زمین میں اقتدار کی میراث عطا کریں کیونکہ اس نے ان سے پہلے والوں کو عطا کیا تھا ۔ (24:55)</a:t>
            </a:r>
          </a:p>
        </p:txBody>
      </p:sp>
    </p:spTree>
    <p:extLst>
      <p:ext uri="{BB962C8B-B14F-4D97-AF65-F5344CB8AC3E}">
        <p14:creationId xmlns:p14="http://schemas.microsoft.com/office/powerpoint/2010/main" val="2252839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2ABD-3F01-4108-A90D-A478181ADAD9}"/>
              </a:ext>
            </a:extLst>
          </p:cNvPr>
          <p:cNvSpPr>
            <a:spLocks noGrp="1"/>
          </p:cNvSpPr>
          <p:nvPr>
            <p:ph type="title"/>
          </p:nvPr>
        </p:nvSpPr>
        <p:spPr/>
        <p:txBody>
          <a:bodyPr/>
          <a:lstStyle/>
          <a:p>
            <a:r>
              <a:rPr lang="ur-PK" dirty="0"/>
              <a:t>انتہا پسندی کے نتائج</a:t>
            </a:r>
            <a:r>
              <a:rPr lang="en-US" dirty="0"/>
              <a:t> </a:t>
            </a:r>
            <a:r>
              <a:rPr lang="ur-PK" dirty="0"/>
              <a:t>:</a:t>
            </a:r>
            <a:r>
              <a:rPr lang="en-US" dirty="0"/>
              <a:t>                                                         </a:t>
            </a:r>
            <a:endParaRPr lang="ur-PK" dirty="0"/>
          </a:p>
        </p:txBody>
      </p:sp>
      <p:sp>
        <p:nvSpPr>
          <p:cNvPr id="3" name="Content Placeholder 2">
            <a:extLst>
              <a:ext uri="{FF2B5EF4-FFF2-40B4-BE49-F238E27FC236}">
                <a16:creationId xmlns:a16="http://schemas.microsoft.com/office/drawing/2014/main" id="{947E88CB-E4EA-47C9-8A0D-53414B16ECFB}"/>
              </a:ext>
            </a:extLst>
          </p:cNvPr>
          <p:cNvSpPr>
            <a:spLocks noGrp="1"/>
          </p:cNvSpPr>
          <p:nvPr>
            <p:ph idx="1"/>
          </p:nvPr>
        </p:nvSpPr>
        <p:spPr/>
        <p:txBody>
          <a:bodyPr>
            <a:normAutofit/>
          </a:bodyPr>
          <a:lstStyle/>
          <a:p>
            <a:r>
              <a:rPr lang="ur-PK" dirty="0"/>
              <a:t>2 ۔ نماز ، روزے کی طرح روایتی عبادت کے فارم ، ایک بار ثانوی سرگرمیوں کو سمجھا جاتا ہے ، بنیادی مقصد (سیاست) کے لئے نظر انداز یا سمجھوتہ کیا جا سکتا ہے.</a:t>
            </a:r>
            <a:endParaRPr lang="en-US" dirty="0"/>
          </a:p>
          <a:p>
            <a:r>
              <a:rPr lang="ur-PK" dirty="0"/>
              <a:t> مثال کے طور پر نماز میں تاخیر یا سیاسی اجتماعات کے دوران بھی نظر انداز کر دیا جاتا ہے • جبکہ, قرآن کے مطابق ایک اسلامی ریاست کا تصور اور سیاسی اختیار کا مقصد عبادت کے فارم کو نافذ کرنا ہے ۔ </a:t>
            </a:r>
            <a:endParaRPr lang="en-US" dirty="0"/>
          </a:p>
          <a:p>
            <a:r>
              <a:rPr lang="ur-PK" dirty="0"/>
              <a:t>اللہ تعالی نے فرمایا: "وہ وہ لوگ ہیں جو جب ہم انہیں زمین میں طاقت دیتے ہیں تو نماز قائم کریں اور زکوٰۃ ادا کریں ، منصفانہ طور پر بیان کرتے ہیں اور غیر منصفانہ طور پر منع کرتے ہیں" (22:41)</a:t>
            </a:r>
          </a:p>
        </p:txBody>
      </p:sp>
    </p:spTree>
    <p:extLst>
      <p:ext uri="{BB962C8B-B14F-4D97-AF65-F5344CB8AC3E}">
        <p14:creationId xmlns:p14="http://schemas.microsoft.com/office/powerpoint/2010/main" val="2542930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7B62F1-D440-4E31-B938-58DAA7AFABC3}"/>
              </a:ext>
            </a:extLst>
          </p:cNvPr>
          <p:cNvPicPr>
            <a:picLocks noChangeAspect="1"/>
          </p:cNvPicPr>
          <p:nvPr/>
        </p:nvPicPr>
        <p:blipFill>
          <a:blip r:embed="rId2"/>
          <a:stretch>
            <a:fillRect/>
          </a:stretch>
        </p:blipFill>
        <p:spPr>
          <a:xfrm>
            <a:off x="98612" y="331694"/>
            <a:ext cx="11833411" cy="5764306"/>
          </a:xfrm>
          <a:prstGeom prst="rect">
            <a:avLst/>
          </a:prstGeom>
        </p:spPr>
      </p:pic>
    </p:spTree>
    <p:extLst>
      <p:ext uri="{BB962C8B-B14F-4D97-AF65-F5344CB8AC3E}">
        <p14:creationId xmlns:p14="http://schemas.microsoft.com/office/powerpoint/2010/main" val="1984468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617D2-5A70-4333-824E-D805D4F91E15}"/>
              </a:ext>
            </a:extLst>
          </p:cNvPr>
          <p:cNvSpPr>
            <a:spLocks noGrp="1"/>
          </p:cNvSpPr>
          <p:nvPr>
            <p:ph type="title"/>
          </p:nvPr>
        </p:nvSpPr>
        <p:spPr/>
        <p:txBody>
          <a:bodyPr/>
          <a:lstStyle/>
          <a:p>
            <a:r>
              <a:rPr lang="ur-PK" dirty="0"/>
              <a:t>اسلامی سیاسی نظام مندرجہ ذیل بنیادی اصولوں پر مبنی ہے:</a:t>
            </a:r>
            <a:r>
              <a:rPr lang="en-US" dirty="0"/>
              <a:t>            </a:t>
            </a:r>
            <a:endParaRPr lang="ur-PK" dirty="0"/>
          </a:p>
        </p:txBody>
      </p:sp>
      <p:sp>
        <p:nvSpPr>
          <p:cNvPr id="3" name="Content Placeholder 2">
            <a:extLst>
              <a:ext uri="{FF2B5EF4-FFF2-40B4-BE49-F238E27FC236}">
                <a16:creationId xmlns:a16="http://schemas.microsoft.com/office/drawing/2014/main" id="{BE279ADD-1065-4EF6-9F87-0DF5A77880E6}"/>
              </a:ext>
            </a:extLst>
          </p:cNvPr>
          <p:cNvSpPr>
            <a:spLocks noGrp="1"/>
          </p:cNvSpPr>
          <p:nvPr>
            <p:ph idx="1"/>
          </p:nvPr>
        </p:nvSpPr>
        <p:spPr/>
        <p:txBody>
          <a:bodyPr/>
          <a:lstStyle/>
          <a:p>
            <a:r>
              <a:rPr lang="ur-PK" dirty="0"/>
              <a:t> 1. اللہ سبحانہ وتعالی کی بادشاہت. </a:t>
            </a:r>
            <a:endParaRPr lang="en-US" dirty="0"/>
          </a:p>
          <a:p>
            <a:r>
              <a:rPr lang="ur-PK" dirty="0"/>
              <a:t> 2. خلافت انسانوں کی </a:t>
            </a:r>
            <a:endParaRPr lang="en-US" dirty="0"/>
          </a:p>
          <a:p>
            <a:r>
              <a:rPr lang="ur-PK" dirty="0"/>
              <a:t> 3. قانون شورٰی (مشاورت). </a:t>
            </a:r>
            <a:endParaRPr lang="en-US" dirty="0"/>
          </a:p>
          <a:p>
            <a:r>
              <a:rPr lang="ur-PK" dirty="0"/>
              <a:t> 4. حکومت کا احتساب </a:t>
            </a:r>
            <a:endParaRPr lang="en-US" dirty="0"/>
          </a:p>
          <a:p>
            <a:r>
              <a:rPr lang="ur-PK" dirty="0"/>
              <a:t> 5. آزادی عدالت </a:t>
            </a:r>
            <a:endParaRPr lang="en-US" dirty="0"/>
          </a:p>
          <a:p>
            <a:r>
              <a:rPr lang="ur-PK" dirty="0"/>
              <a:t> 6. قانون سے پہلے مساوات.</a:t>
            </a:r>
          </a:p>
        </p:txBody>
      </p:sp>
    </p:spTree>
    <p:extLst>
      <p:ext uri="{BB962C8B-B14F-4D97-AF65-F5344CB8AC3E}">
        <p14:creationId xmlns:p14="http://schemas.microsoft.com/office/powerpoint/2010/main" val="3494346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65CCC-29F9-4227-90F7-20ADA1C81D2A}"/>
              </a:ext>
            </a:extLst>
          </p:cNvPr>
          <p:cNvSpPr>
            <a:spLocks noGrp="1"/>
          </p:cNvSpPr>
          <p:nvPr>
            <p:ph type="title"/>
          </p:nvPr>
        </p:nvSpPr>
        <p:spPr/>
        <p:txBody>
          <a:bodyPr/>
          <a:lstStyle/>
          <a:p>
            <a:r>
              <a:rPr lang="ur-PK" i="1" dirty="0"/>
              <a:t>اللہ تعالی کی بادشاہت</a:t>
            </a:r>
            <a:r>
              <a:rPr lang="en-US" i="1" dirty="0"/>
              <a:t>                                                         : </a:t>
            </a:r>
            <a:endParaRPr lang="ur-PK" dirty="0"/>
          </a:p>
        </p:txBody>
      </p:sp>
      <p:sp>
        <p:nvSpPr>
          <p:cNvPr id="3" name="Content Placeholder 2">
            <a:extLst>
              <a:ext uri="{FF2B5EF4-FFF2-40B4-BE49-F238E27FC236}">
                <a16:creationId xmlns:a16="http://schemas.microsoft.com/office/drawing/2014/main" id="{8F65DDD5-0E59-4E13-B635-D2D7B4F4E2CE}"/>
              </a:ext>
            </a:extLst>
          </p:cNvPr>
          <p:cNvSpPr>
            <a:spLocks noGrp="1"/>
          </p:cNvSpPr>
          <p:nvPr>
            <p:ph idx="1"/>
          </p:nvPr>
        </p:nvSpPr>
        <p:spPr/>
        <p:txBody>
          <a:bodyPr>
            <a:normAutofit lnSpcReduction="10000"/>
          </a:bodyPr>
          <a:lstStyle/>
          <a:p>
            <a:r>
              <a:rPr lang="ur-PK" dirty="0"/>
              <a:t> بادشاہت کا مطلب ہے طاقت کا ذریعہ ۔ اللہ شارع ہے ، مطلق منصف ، اور نرنیکاری ۔ </a:t>
            </a:r>
            <a:endParaRPr lang="en-US" dirty="0"/>
          </a:p>
          <a:p>
            <a:r>
              <a:rPr lang="ur-PK" dirty="0"/>
              <a:t>یہ اللہ ہی جانتا ہے جو اچھا ہے اور اس کے بندوں کے لئے برا ہے.</a:t>
            </a:r>
            <a:endParaRPr lang="en-US" dirty="0"/>
          </a:p>
          <a:p>
            <a:r>
              <a:rPr lang="ur-PK" dirty="0"/>
              <a:t> إِنِ الْحُكْمُ إِلا هِ لِلِّ "بے شک ، صرف اللہ کے لئے ہے" [یوسف: 40] </a:t>
            </a:r>
            <a:endParaRPr lang="en-US" dirty="0"/>
          </a:p>
          <a:p>
            <a:r>
              <a:rPr lang="ur-PK" dirty="0"/>
              <a:t>تمام انسان اناٹیڈلی اپنے قانون کو تبدیل نہیں کر سکتے ہیں. اللہ کے ایک حکم پر ووٹ ڈالنے یا اس کو مسترد کرنے کے لئے زمین کا قانون غیر قانونی ہے کیونکہ مسلمانوں کے پاس کوئی حق نہیں ہے </a:t>
            </a:r>
            <a:endParaRPr lang="en-US" dirty="0"/>
          </a:p>
          <a:p>
            <a:r>
              <a:rPr lang="ur-PK" dirty="0"/>
              <a:t> ایک بار اللہ نے حصھ ہے </a:t>
            </a:r>
            <a:endParaRPr lang="en-US" dirty="0"/>
          </a:p>
          <a:p>
            <a:r>
              <a:rPr lang="ur-PK" dirty="0"/>
              <a:t> "یہ ایک مومن ، مرد یا عورت کے لئے فٹنگ نہیں ہے ، جب کوئی معاملہ اللہ اور اس کے رسول کی طرف سے فیصلہ کیا گیا ہے تو ان کے فیصلے کے بارے میں کوئی اختیار ہے "(33:36)</a:t>
            </a:r>
          </a:p>
        </p:txBody>
      </p:sp>
    </p:spTree>
    <p:extLst>
      <p:ext uri="{BB962C8B-B14F-4D97-AF65-F5344CB8AC3E}">
        <p14:creationId xmlns:p14="http://schemas.microsoft.com/office/powerpoint/2010/main" val="1263594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60FFD-E492-46D5-891C-CBA69D8AF718}"/>
              </a:ext>
            </a:extLst>
          </p:cNvPr>
          <p:cNvSpPr>
            <a:spLocks noGrp="1"/>
          </p:cNvSpPr>
          <p:nvPr>
            <p:ph type="title"/>
          </p:nvPr>
        </p:nvSpPr>
        <p:spPr/>
        <p:txBody>
          <a:bodyPr/>
          <a:lstStyle/>
          <a:p>
            <a:r>
              <a:rPr lang="ur-PK" i="1" dirty="0"/>
              <a:t>خلافت (نیابت)</a:t>
            </a:r>
            <a:r>
              <a:rPr lang="en-US" i="1" dirty="0"/>
              <a:t>                                                                : </a:t>
            </a:r>
            <a:endParaRPr lang="ur-PK" dirty="0"/>
          </a:p>
        </p:txBody>
      </p:sp>
      <p:sp>
        <p:nvSpPr>
          <p:cNvPr id="3" name="Content Placeholder 2">
            <a:extLst>
              <a:ext uri="{FF2B5EF4-FFF2-40B4-BE49-F238E27FC236}">
                <a16:creationId xmlns:a16="http://schemas.microsoft.com/office/drawing/2014/main" id="{4CED39E5-6EFA-4C72-8AC4-E6F03A5C33E6}"/>
              </a:ext>
            </a:extLst>
          </p:cNvPr>
          <p:cNvSpPr>
            <a:spLocks noGrp="1"/>
          </p:cNvSpPr>
          <p:nvPr>
            <p:ph idx="1"/>
          </p:nvPr>
        </p:nvSpPr>
        <p:spPr/>
        <p:txBody>
          <a:bodyPr/>
          <a:lstStyle/>
          <a:p>
            <a:r>
              <a:rPr lang="ur-PK" dirty="0"/>
              <a:t>انسان تصرف ، ایجنٹ یا زمین پر اللہ تعالی کا نمائندہ ہے.</a:t>
            </a:r>
            <a:endParaRPr lang="en-US" dirty="0"/>
          </a:p>
          <a:p>
            <a:r>
              <a:rPr lang="ur-PK" dirty="0"/>
              <a:t> خدا ہی خود مختار ہے اور انسان اس کا نمائندہ ہے ۔ </a:t>
            </a:r>
            <a:endParaRPr lang="en-US" dirty="0"/>
          </a:p>
          <a:p>
            <a:r>
              <a:rPr lang="ur-PK" dirty="0"/>
              <a:t> سیاسی معنی میں ، خلافت کا مطلب یہ ہے کہ انسان کو زمین پر ان کے نائب یا ایجنٹ کے طور پر لاگو کرنا چاہئے. </a:t>
            </a:r>
            <a:endParaRPr lang="en-US" dirty="0"/>
          </a:p>
          <a:p>
            <a:r>
              <a:rPr lang="ur-PK" dirty="0"/>
              <a:t> خلافت ایک اعتماد ہے, عزت خود نہیں.</a:t>
            </a:r>
          </a:p>
        </p:txBody>
      </p:sp>
    </p:spTree>
    <p:extLst>
      <p:ext uri="{BB962C8B-B14F-4D97-AF65-F5344CB8AC3E}">
        <p14:creationId xmlns:p14="http://schemas.microsoft.com/office/powerpoint/2010/main" val="7463187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132</TotalTime>
  <Words>1645</Words>
  <Application>Microsoft Office PowerPoint</Application>
  <PresentationFormat>Widescreen</PresentationFormat>
  <Paragraphs>96</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Gill Sans MT</vt:lpstr>
      <vt:lpstr>Gallery</vt:lpstr>
      <vt:lpstr>سیاسی نظام اسلام            : </vt:lpstr>
      <vt:lpstr>سیاسی نظام اسلام                                                            : </vt:lpstr>
      <vt:lpstr>سیاسی نظام اسلام                                                             : </vt:lpstr>
      <vt:lpstr>انتہا پسندی کے نتائج :                                                         </vt:lpstr>
      <vt:lpstr>انتہا پسندی کے نتائج :                                                         </vt:lpstr>
      <vt:lpstr>PowerPoint Presentation</vt:lpstr>
      <vt:lpstr>اسلامی سیاسی نظام مندرجہ ذیل بنیادی اصولوں پر مبنی ہے:            </vt:lpstr>
      <vt:lpstr>اللہ تعالی کی بادشاہت                                                         : </vt:lpstr>
      <vt:lpstr>خلافت (نیابت)                                                                : </vt:lpstr>
      <vt:lpstr>قانون شورٰی (مشاورت):                                                     </vt:lpstr>
      <vt:lpstr>حکومت کی احتساب:                                                          </vt:lpstr>
      <vt:lpstr>عدلیہ کی آزادی:                                                                </vt:lpstr>
      <vt:lpstr>خلافت:                                                                         </vt:lpstr>
      <vt:lpstr>خلافت:                                                                          </vt:lpstr>
      <vt:lpstr>خلافت:                                                                          </vt:lpstr>
      <vt:lpstr>بادشاہت:                                                                      </vt:lpstr>
      <vt:lpstr>جمہوریت:                                                                        </vt:lpstr>
      <vt:lpstr>جمہوریت کی خامیاں         </vt:lpstr>
      <vt:lpstr>جمہوریت کی خامیاں                                                        : </vt:lpstr>
      <vt:lpstr>جمہوریت کی خامیاں                                                        : </vt:lpstr>
      <vt:lpstr>جمہوریت کی خامیاں                                                        : </vt:lpstr>
      <vt:lpstr>جمہوریت کی خامیاں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Rana Faisal</dc:creator>
  <cp:lastModifiedBy>Rana Faisal</cp:lastModifiedBy>
  <cp:revision>13</cp:revision>
  <dcterms:created xsi:type="dcterms:W3CDTF">2020-04-05T17:19:34Z</dcterms:created>
  <dcterms:modified xsi:type="dcterms:W3CDTF">2020-04-05T19:31:47Z</dcterms:modified>
</cp:coreProperties>
</file>